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64" r:id="rId3"/>
    <p:sldId id="431" r:id="rId4"/>
    <p:sldId id="436" r:id="rId5"/>
    <p:sldId id="439" r:id="rId6"/>
    <p:sldId id="440" r:id="rId7"/>
    <p:sldId id="366" r:id="rId8"/>
  </p:sldIdLst>
  <p:sldSz cx="12192000" cy="6858000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charts" id="{F4755084-B889-4915-A5A6-921C728A7AE2}">
          <p14:sldIdLst>
            <p14:sldId id="256"/>
            <p14:sldId id="364"/>
          </p14:sldIdLst>
        </p14:section>
        <p14:section name="Chapter divider" id="{A5AEA8D7-4C84-4607-81B0-2981ABC4704A}">
          <p14:sldIdLst>
            <p14:sldId id="431"/>
            <p14:sldId id="436"/>
            <p14:sldId id="439"/>
            <p14:sldId id="440"/>
            <p14:sldId id="366"/>
          </p14:sldIdLst>
        </p14:section>
        <p14:section name="Table of contents" id="{91CE7DB1-5859-4A09-A8A7-42CB3DE9C34D}">
          <p14:sldIdLst/>
        </p14:section>
        <p14:section name="Content pages" id="{87CDCFC1-2E31-4285-9627-E160999A3A1A}">
          <p14:sldIdLst/>
        </p14:section>
        <p14:section name="Color areas" id="{ABA82F7C-50DC-4345-A139-388AE38BE9F0}">
          <p14:sldIdLst/>
        </p14:section>
        <p14:section name="Siemens Energy color palette" id="{BD329557-D70C-4BBE-A469-1EED09D5C365}">
          <p14:sldIdLst/>
        </p14:section>
        <p14:section name="Disclaimer, contact" id="{6D549BAE-98C0-4125-9D1E-A5E7EE214E32}">
          <p14:sldIdLst/>
        </p14:section>
        <p14:section name="Step by step guideline" id="{AA7492C1-1BA3-48EF-8F2D-6D962CA169E5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53A003-DA89-1D21-6FF7-516C8A98D2B1}" name="Collingwood, Natalya" initials="NC" userId="S::natalya.collingwood@siemens-energy.com::d936b1a5-a3a6-4ad3-becf-f738e9789f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A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 w="12700" cmpd="sng">
              <a:solidFill>
                <a:schemeClr val="accent6"/>
              </a:solidFill>
            </a:ln>
          </a:top>
        </a:tcBdr>
      </a:tcStyle>
    </a:band1H>
    <a:band2H>
      <a:tcStyle>
        <a:tcBdr>
          <a:top>
            <a:ln w="12700" cmpd="sng">
              <a:solidFill>
                <a:schemeClr val="accent6"/>
              </a:solidFill>
            </a:ln>
          </a:top>
        </a:tcBdr>
      </a:tcStyle>
    </a:band2H>
    <a:band1V>
      <a:tcStyle>
        <a:tcBdr/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lastRow>
    <a:firstRow>
      <a:tcTxStyle>
        <a:fontRef idx="minor">
          <a:scrgbClr r="0" g="0" b="0"/>
        </a:fontRef>
        <a:schemeClr val="accent2"/>
      </a:tcTxStyle>
      <a:tcStyle>
        <a:tcBdr>
          <a:top>
            <a:ln w="0" cmpd="sng">
              <a:solidFill>
                <a:schemeClr val="accent2"/>
              </a:solidFill>
            </a:ln>
          </a:top>
          <a:bottom>
            <a:ln w="252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83829" autoAdjust="0"/>
  </p:normalViewPr>
  <p:slideViewPr>
    <p:cSldViewPr snapToGrid="0">
      <p:cViewPr varScale="1">
        <p:scale>
          <a:sx n="70" d="100"/>
          <a:sy n="70" d="100"/>
        </p:scale>
        <p:origin x="677" y="48"/>
      </p:cViewPr>
      <p:guideLst/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9" d="100"/>
          <a:sy n="109" d="100"/>
        </p:scale>
        <p:origin x="51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975238A-E77C-4161-8153-559CAAFF08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48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63C429-307D-46CA-9A12-06D8698F75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918" y="1"/>
            <a:ext cx="3169647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2EF3F-42B8-4B9D-A37E-11A4D443AA0D}" type="datetimeFigureOut">
              <a:rPr lang="en-US" sz="1050" smtClean="0"/>
              <a:t>1/6/2026</a:t>
            </a:fld>
            <a:endParaRPr lang="en-US" sz="105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65EB52-C1D0-4343-AE68-5103D2F41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72"/>
            <a:ext cx="3169648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198C1-5F95-4924-98B6-9E9A0B40AE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918" y="9120172"/>
            <a:ext cx="3169647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sz="1050" b="1" dirty="0"/>
              <a:t>Handout</a:t>
            </a:r>
            <a:r>
              <a:rPr lang="en-US" sz="1050" dirty="0"/>
              <a:t> </a:t>
            </a:r>
            <a:fld id="{FE9D864B-9634-41E7-BDAB-3BBEEED548E4}" type="slidenum">
              <a:rPr lang="en-US" sz="1050" smtClean="0"/>
              <a:t>‹#›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5360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000"/>
            </a:lvl1pPr>
          </a:lstStyle>
          <a:p>
            <a:endParaRPr lang="en-US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000"/>
            </a:lvl1pPr>
          </a:lstStyle>
          <a:p>
            <a:fld id="{B121E240-E9EA-40DE-8EFF-BE00DCAC0262}" type="datetimeFigureOut">
              <a:rPr lang="en-US" noProof="0" smtClean="0"/>
              <a:pPr/>
              <a:t>12/19/2025</a:t>
            </a:fld>
            <a:endParaRPr lang="en-US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93642" y="4620577"/>
            <a:ext cx="6327917" cy="378047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/>
              <a:t>Formatvorlagen des Textmasters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000"/>
            </a:lvl1pPr>
          </a:lstStyle>
          <a:p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000"/>
            </a:lvl1pPr>
          </a:lstStyle>
          <a:p>
            <a:r>
              <a:rPr lang="en-US" b="1" noProof="0" dirty="0"/>
              <a:t>Notice </a:t>
            </a:r>
            <a:fld id="{84EE17C3-51E0-4A9C-B3A8-E6548E6A9E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147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10000"/>
      </a:lnSpc>
      <a:spcAft>
        <a:spcPts val="3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-180000" algn="l" defTabSz="914400" rtl="0" eaLnBrk="1" latinLnBrk="0" hangingPunct="1">
      <a:lnSpc>
        <a:spcPct val="110000"/>
      </a:lnSpc>
      <a:spcAft>
        <a:spcPts val="30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782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393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table?</a:t>
            </a:r>
          </a:p>
          <a:p>
            <a:r>
              <a:rPr lang="en-US" dirty="0"/>
              <a:t>Start unconditional at 0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 in Unconditional PPQs by … this month.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Changes in the last month: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85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29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55D53-1AA1-02E3-7853-3FE328CBB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75C131-8A08-2674-3E5F-99FBF09C24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9FFED5-135A-8D3F-5730-B925DFD28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C6C62-BE7B-C259-CDEE-8EAA82962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048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36836-5839-E75B-70E0-A2BA405B6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9C4BF8-95C1-CB84-D069-EFAFA77BCB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6AABD7-4705-82C1-9947-34FA8F7C6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469D1-40B7-8D54-1B15-0C38A11D9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003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b="1" noProof="0"/>
              <a:t>Notice </a:t>
            </a:r>
            <a:fld id="{84EE17C3-51E0-4A9C-B3A8-E6548E6A9E95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255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iemens-energy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22" t="21730" r="39007" b="36603"/>
          <a:stretch/>
        </p:blipFill>
        <p:spPr bwMode="invGray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74425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239D0E4B-66A6-4FE5-BA27-541046B3DA99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DE6CC66-01ED-4C38-82FB-6CE0F487EF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3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7" name="License statement">
            <a:extLst>
              <a:ext uri="{FF2B5EF4-FFF2-40B4-BE49-F238E27FC236}">
                <a16:creationId xmlns:a16="http://schemas.microsoft.com/office/drawing/2014/main" id="{D0DCD031-C87D-4337-8B6F-81915A0662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774ED4C-2CE3-4F97-9292-1D483D04A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3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ackground">
            <a:extLst>
              <a:ext uri="{FF2B5EF4-FFF2-40B4-BE49-F238E27FC236}">
                <a16:creationId xmlns:a16="http://schemas.microsoft.com/office/drawing/2014/main" id="{5EEEC47E-29AF-4B44-A9C9-06E5C65189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1" name="Author | Department">
            <a:extLst>
              <a:ext uri="{FF2B5EF4-FFF2-40B4-BE49-F238E27FC236}">
                <a16:creationId xmlns:a16="http://schemas.microsoft.com/office/drawing/2014/main" id="{D68DCDC5-4F2B-44B6-8F0F-820176DFF1B3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22" name="Copyright">
            <a:extLst>
              <a:ext uri="{FF2B5EF4-FFF2-40B4-BE49-F238E27FC236}">
                <a16:creationId xmlns:a16="http://schemas.microsoft.com/office/drawing/2014/main" id="{7F37D979-5873-43CB-B2A0-7F29413E1A8E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23" name="Page">
            <a:extLst>
              <a:ext uri="{FF2B5EF4-FFF2-40B4-BE49-F238E27FC236}">
                <a16:creationId xmlns:a16="http://schemas.microsoft.com/office/drawing/2014/main" id="{03A6209B-0B23-4B14-8B9F-CD213A6E096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135B676A-1967-447F-9CAE-69D52FC83DD5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9FD4DA83-51C4-4A4B-A278-BEF26AF8F17F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87AABCF-4385-4691-9A06-00F20F9065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1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color fill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417E295-392C-44FE-8176-B174ED9A229B}"/>
              </a:ext>
            </a:extLst>
          </p:cNvPr>
          <p:cNvSpPr/>
          <p:nvPr userDrawn="1"/>
        </p:nvSpPr>
        <p:spPr bwMode="invGray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8208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7" name="Author | Department">
            <a:extLst>
              <a:ext uri="{FF2B5EF4-FFF2-40B4-BE49-F238E27FC236}">
                <a16:creationId xmlns:a16="http://schemas.microsoft.com/office/drawing/2014/main" id="{26DFA7DF-409A-4EF9-98B8-082D9F0DFFA2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Heather Duane | BV Quality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FBB07F48-7C23-4EE9-98FE-9F1E3B2F0CF9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9" name="Page">
            <a:extLst>
              <a:ext uri="{FF2B5EF4-FFF2-40B4-BE49-F238E27FC236}">
                <a16:creationId xmlns:a16="http://schemas.microsoft.com/office/drawing/2014/main" id="{729C0801-E71C-4366-8677-B076F4D6C490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82BE5B3D-7992-492A-8060-97136D5B3973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2023-07-24</a:t>
            </a:r>
          </a:p>
        </p:txBody>
      </p:sp>
      <p:sp>
        <p:nvSpPr>
          <p:cNvPr id="14" name="License statement">
            <a:extLst>
              <a:ext uri="{FF2B5EF4-FFF2-40B4-BE49-F238E27FC236}">
                <a16:creationId xmlns:a16="http://schemas.microsoft.com/office/drawing/2014/main" id="{B7CADBCA-4DE1-404E-BF7C-ADF2A140AC0F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487C015F-913C-48DD-99E5-F1AEE0B2A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1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>
            <a:extLst>
              <a:ext uri="{FF2B5EF4-FFF2-40B4-BE49-F238E27FC236}">
                <a16:creationId xmlns:a16="http://schemas.microsoft.com/office/drawing/2014/main" id="{F1C3F0AE-B730-4CA9-92F6-C1C6E9567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123" t="21730" r="42206" b="36603"/>
          <a:stretch/>
        </p:blipFill>
        <p:spPr bwMode="invGray">
          <a:xfrm>
            <a:off x="1360" y="425"/>
            <a:ext cx="12193200" cy="6858000"/>
          </a:xfrm>
          <a:prstGeom prst="rect">
            <a:avLst/>
          </a:prstGeom>
        </p:spPr>
      </p:pic>
      <p:sp>
        <p:nvSpPr>
          <p:cNvPr id="2" name="Table of contents">
            <a:extLst>
              <a:ext uri="{FF2B5EF4-FFF2-40B4-BE49-F238E27FC236}">
                <a16:creationId xmlns:a16="http://schemas.microsoft.com/office/drawing/2014/main" id="{989931F3-BF65-40DB-9BE0-80167D2EBF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8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6" name="Author | Department">
            <a:extLst>
              <a:ext uri="{FF2B5EF4-FFF2-40B4-BE49-F238E27FC236}">
                <a16:creationId xmlns:a16="http://schemas.microsoft.com/office/drawing/2014/main" id="{F1D626C4-116E-471D-A183-678A72706E84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Heather Duane | BV Quality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78B59CFA-AFE0-4473-A60A-D84A1A90AE4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0" name="Page">
            <a:extLst>
              <a:ext uri="{FF2B5EF4-FFF2-40B4-BE49-F238E27FC236}">
                <a16:creationId xmlns:a16="http://schemas.microsoft.com/office/drawing/2014/main" id="{EFC6F67A-D89D-43AA-A5C1-18FB7E52FD1F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4" name="Date">
            <a:extLst>
              <a:ext uri="{FF2B5EF4-FFF2-40B4-BE49-F238E27FC236}">
                <a16:creationId xmlns:a16="http://schemas.microsoft.com/office/drawing/2014/main" id="{F6C6E93D-807F-4E17-B486-DCE68B9A6AD6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2023-07-24</a:t>
            </a:r>
          </a:p>
        </p:txBody>
      </p:sp>
    </p:spTree>
    <p:extLst>
      <p:ext uri="{BB962C8B-B14F-4D97-AF65-F5344CB8AC3E}">
        <p14:creationId xmlns:p14="http://schemas.microsoft.com/office/powerpoint/2010/main" val="1580109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41ED7A8-59A7-4A1B-85AB-660A43EF3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Table"/>
          <p:cNvSpPr>
            <a:spLocks noGrp="1"/>
          </p:cNvSpPr>
          <p:nvPr>
            <p:ph type="tbl" sz="quarter" idx="10" hasCustomPrompt="1"/>
          </p:nvPr>
        </p:nvSpPr>
        <p:spPr>
          <a:xfrm>
            <a:off x="627062" y="1522800"/>
            <a:ext cx="8208000" cy="46445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919499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de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of contents">
            <a:extLst>
              <a:ext uri="{FF2B5EF4-FFF2-40B4-BE49-F238E27FC236}">
                <a16:creationId xmlns:a16="http://schemas.microsoft.com/office/drawing/2014/main" id="{C310531E-0CC7-4528-B1E6-9F819FD0E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Table of contents</a:t>
            </a:r>
            <a:endParaRPr lang="en-US" dirty="0"/>
          </a:p>
        </p:txBody>
      </p:sp>
      <p:sp>
        <p:nvSpPr>
          <p:cNvPr id="4" name="Chapter 1">
            <a:extLst>
              <a:ext uri="{FF2B5EF4-FFF2-40B4-BE49-F238E27FC236}">
                <a16:creationId xmlns:a16="http://schemas.microsoft.com/office/drawing/2014/main" id="{3EF4C540-3305-446C-B3A6-5230FE8E1E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63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4" name="Chapter 2">
            <a:extLst>
              <a:ext uri="{FF2B5EF4-FFF2-40B4-BE49-F238E27FC236}">
                <a16:creationId xmlns:a16="http://schemas.microsoft.com/office/drawing/2014/main" id="{F65B1E50-0024-482D-BD5A-7064672F6A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0732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5" name="Chapter 3">
            <a:extLst>
              <a:ext uri="{FF2B5EF4-FFF2-40B4-BE49-F238E27FC236}">
                <a16:creationId xmlns:a16="http://schemas.microsoft.com/office/drawing/2014/main" id="{8AC85E50-79A3-4CC2-85A0-1E361742F5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4400" y="1703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6" name="Chapter 4">
            <a:extLst>
              <a:ext uri="{FF2B5EF4-FFF2-40B4-BE49-F238E27FC236}">
                <a16:creationId xmlns:a16="http://schemas.microsoft.com/office/drawing/2014/main" id="{6AEF1AD1-4DDB-4DBA-8C94-A0DA12F1A0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063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7" name="Chapter 5">
            <a:extLst>
              <a:ext uri="{FF2B5EF4-FFF2-40B4-BE49-F238E27FC236}">
                <a16:creationId xmlns:a16="http://schemas.microsoft.com/office/drawing/2014/main" id="{018C79BC-8598-41F5-B6E1-0DB86A5FC94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0732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  <p:sp>
        <p:nvSpPr>
          <p:cNvPr id="18" name="Chapter 6">
            <a:extLst>
              <a:ext uri="{FF2B5EF4-FFF2-40B4-BE49-F238E27FC236}">
                <a16:creationId xmlns:a16="http://schemas.microsoft.com/office/drawing/2014/main" id="{92BB5C0A-7CAC-4620-92E5-253BEFF2D6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4400" y="3862388"/>
            <a:ext cx="2160000" cy="2016000"/>
          </a:xfrm>
        </p:spPr>
        <p:txBody>
          <a:bodyPr lIns="180000" tIns="108000"/>
          <a:lstStyle>
            <a:lvl1pPr>
              <a:lnSpc>
                <a:spcPct val="90000"/>
              </a:lnSpc>
              <a:spcAft>
                <a:spcPts val="1500"/>
              </a:spcAft>
              <a:defRPr sz="7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0" indent="0">
              <a:buNone/>
              <a:defRPr b="1"/>
            </a:lvl2pPr>
            <a:lvl3pPr marL="0" indent="0">
              <a:buNone/>
              <a:defRPr/>
            </a:lvl3pPr>
          </a:lstStyle>
          <a:p>
            <a:pPr lvl="0"/>
            <a:r>
              <a:rPr lang="en-US" noProof="0" dirty="0"/>
              <a:t>No.</a:t>
            </a:r>
          </a:p>
          <a:p>
            <a:pPr lvl="1"/>
            <a:r>
              <a:rPr lang="en-US" noProof="0" dirty="0"/>
              <a:t>Chapter</a:t>
            </a:r>
          </a:p>
          <a:p>
            <a:pPr lvl="2"/>
            <a:r>
              <a:rPr lang="en-US" noProof="0" dirty="0"/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317609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F0A4C4D-EAF6-4487-9B40-402A1831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12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Content color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0A44E71F-B859-4008-8A5B-83A328EBFCDD}"/>
              </a:ext>
            </a:extLst>
          </p:cNvPr>
          <p:cNvSpPr/>
          <p:nvPr userDrawn="1"/>
        </p:nvSpPr>
        <p:spPr>
          <a:xfrm>
            <a:off x="0" y="1414800"/>
            <a:ext cx="12191999" cy="4752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D8BA2A0-402B-4423-B445-CE1431A1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190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1999" cy="4752975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7ACECF9-920E-4760-B49D-8F292064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963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large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14800"/>
            <a:ext cx="12192000" cy="5443199"/>
          </a:xfrm>
        </p:spPr>
        <p:txBody>
          <a:bodyPr lIns="626400" tIns="252000" rIns="144000" bIns="252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D694A34-C7CA-48AB-8D23-B8EABFB08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9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45" t="23917" r="40484" b="34416"/>
          <a:stretch/>
        </p:blipFill>
        <p:spPr bwMode="invGray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76370656-D639-4E4F-858E-95D5F039AB4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25CE1A5C-9916-4F19-AAA4-EDA02A87A1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41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/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0C12949-F421-4D93-A5FF-4A495FF4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681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">
            <a:extLst>
              <a:ext uri="{FF2B5EF4-FFF2-40B4-BE49-F238E27FC236}">
                <a16:creationId xmlns:a16="http://schemas.microsoft.com/office/drawing/2014/main" id="{A6102796-3A6D-4504-AE4D-6DAD764461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lIns="626400" tIns="234000" rIns="482400" bIns="626400"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icon to add a </a:t>
            </a:r>
            <a:br>
              <a:rPr lang="en-US" dirty="0"/>
            </a:br>
            <a:r>
              <a:rPr lang="en-US" dirty="0"/>
              <a:t>sufficiently high-contrast image </a:t>
            </a:r>
            <a:br>
              <a:rPr lang="en-US" dirty="0"/>
            </a:br>
            <a:r>
              <a:rPr lang="en-US" dirty="0"/>
              <a:t>so that the heading is easy to read.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B7679BF-476B-4936-B87E-CF0BADD38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" y="4798"/>
            <a:ext cx="6235700" cy="5873715"/>
          </a:xfrm>
          <a:noFill/>
        </p:spPr>
        <p:txBody>
          <a:bodyPr lIns="626400" tIns="900000" rIns="0" bIns="0" anchor="t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statement on a full size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19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396FC1D-DB7A-4E51-83A7-D7995F9EE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84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920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 (small)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A07FC25-F4AA-44AB-A199-BEA16887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3" y="1414800"/>
            <a:ext cx="691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License statement">
            <a:extLst>
              <a:ext uri="{FF2B5EF4-FFF2-40B4-BE49-F238E27FC236}">
                <a16:creationId xmlns:a16="http://schemas.microsoft.com/office/drawing/2014/main" id="{8A8BFD76-D6D8-4CF7-9953-B1C9C522963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4DD39686-C426-4B02-B953-AC0AC4016A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69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53AF9F3-C036-494E-93A9-EEB8537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112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48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4527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6F8B4D2-6F05-469C-8BE4-52BAC6D34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4752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49" y="1414800"/>
            <a:ext cx="547200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49" y="3862725"/>
            <a:ext cx="547200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01163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68888810-CDD3-4B31-A4AB-CEA6DE3D1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ltGray">
          <a:xfrm>
            <a:off x="0" y="1414800"/>
            <a:ext cx="6099176" cy="4752975"/>
          </a:xfrm>
          <a:gradFill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</a:gradFill>
        </p:spPr>
        <p:txBody>
          <a:bodyPr lIns="626400" tIns="252000" rIns="144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mage 1">
            <a:extLst>
              <a:ext uri="{FF2B5EF4-FFF2-40B4-BE49-F238E27FC236}">
                <a16:creationId xmlns:a16="http://schemas.microsoft.com/office/drawing/2014/main" id="{1F47DA09-C1B9-4F79-811C-47680DD13F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42050" y="1414800"/>
            <a:ext cx="5949950" cy="2305049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Image 2">
            <a:extLst>
              <a:ext uri="{FF2B5EF4-FFF2-40B4-BE49-F238E27FC236}">
                <a16:creationId xmlns:a16="http://schemas.microsoft.com/office/drawing/2014/main" id="{B62DCAC0-0A0A-4FD1-9E6A-DFB48F5EAA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2050" y="3862725"/>
            <a:ext cx="5949950" cy="2305050"/>
          </a:xfrm>
        </p:spPr>
        <p:txBody>
          <a:bodyPr lIns="144000" tIns="144000" rIns="144000" bIns="144000" anchor="b" anchorCtr="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4954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7ECFA6D-1332-4048-BA8C-6F8F3DE9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-1" y="1414800"/>
            <a:ext cx="8834437" cy="2305050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" y="3862800"/>
            <a:ext cx="8834437" cy="2305049"/>
          </a:xfrm>
        </p:spPr>
        <p:txBody>
          <a:bodyPr lIns="6264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565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A4DED40-DA39-4014-8DEE-94AA5379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414800"/>
            <a:ext cx="3600000" cy="4752974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48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83" t="26979" r="38146" b="31354"/>
          <a:stretch/>
        </p:blipFill>
        <p:spPr bwMode="invGray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990571EA-906B-4464-A50B-507D49D861B2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BB81BE19-DE56-4F9F-AB66-D4BBF7C27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2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E041062-6E58-45A3-B6A1-92507B39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4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1798"/>
            <a:ext cx="3600000" cy="1584000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Image 1">
            <a:extLst>
              <a:ext uri="{FF2B5EF4-FFF2-40B4-BE49-F238E27FC236}">
                <a16:creationId xmlns:a16="http://schemas.microsoft.com/office/drawing/2014/main" id="{D7FB36E4-9D48-40F9-8766-C9A9EB7072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06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Image 2">
            <a:extLst>
              <a:ext uri="{FF2B5EF4-FFF2-40B4-BE49-F238E27FC236}">
                <a16:creationId xmlns:a16="http://schemas.microsoft.com/office/drawing/2014/main" id="{DB7AA95A-85B0-4FB5-A5A1-EA4243663C9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70614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Image 3">
            <a:extLst>
              <a:ext uri="{FF2B5EF4-FFF2-40B4-BE49-F238E27FC236}">
                <a16:creationId xmlns:a16="http://schemas.microsoft.com/office/drawing/2014/main" id="{5530F297-3088-4E70-982A-604343177B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4163" y="3285275"/>
            <a:ext cx="3600000" cy="2593238"/>
          </a:xfrm>
        </p:spPr>
        <p:txBody>
          <a:bodyPr lIns="144000" tIns="144000" rIns="144000" bIns="144000"/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6904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0AC4C64-3556-4D13-9B77-531CC35C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py 1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064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Copy 2">
            <a:extLst>
              <a:ext uri="{FF2B5EF4-FFF2-40B4-BE49-F238E27FC236}">
                <a16:creationId xmlns:a16="http://schemas.microsoft.com/office/drawing/2014/main" id="{CF25AA35-A10D-4021-80D5-F4E01F03217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2050" y="1414800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3">
            <a:extLst>
              <a:ext uri="{FF2B5EF4-FFF2-40B4-BE49-F238E27FC236}">
                <a16:creationId xmlns:a16="http://schemas.microsoft.com/office/drawing/2014/main" id="{7AD2072B-7BD2-4A0D-8491-4973B65850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7063" y="3862388"/>
            <a:ext cx="5472112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Copy 4">
            <a:extLst>
              <a:ext uri="{FF2B5EF4-FFF2-40B4-BE49-F238E27FC236}">
                <a16:creationId xmlns:a16="http://schemas.microsoft.com/office/drawing/2014/main" id="{5ABA1728-CE60-4862-A32A-3E1550DB81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42050" y="3862388"/>
            <a:ext cx="5472000" cy="2305049"/>
          </a:xfrm>
        </p:spPr>
        <p:txBody>
          <a:bodyPr l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33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F4621446-925E-4A5C-BB97-799E6B8386D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35929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1 (with logo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AC9B5110-BC98-411C-9BCB-2AFF35E6D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E588B75F-B996-4586-B62B-613544F2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F4621446-925E-4A5C-BB97-799E6B8386D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E1CCC5F-D082-4285-B0D2-D44B0385F4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  <p:sp>
        <p:nvSpPr>
          <p:cNvPr id="9" name="License statement">
            <a:extLst>
              <a:ext uri="{FF2B5EF4-FFF2-40B4-BE49-F238E27FC236}">
                <a16:creationId xmlns:a16="http://schemas.microsoft.com/office/drawing/2014/main" id="{F7180AC6-B789-4E8E-A386-018ABF4ECC8C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</p:spTree>
    <p:extLst>
      <p:ext uri="{BB962C8B-B14F-4D97-AF65-F5344CB8AC3E}">
        <p14:creationId xmlns:p14="http://schemas.microsoft.com/office/powerpoint/2010/main" val="333590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color are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>
            <a:extLst>
              <a:ext uri="{FF2B5EF4-FFF2-40B4-BE49-F238E27FC236}">
                <a16:creationId xmlns:a16="http://schemas.microsoft.com/office/drawing/2014/main" id="{3B8F676D-0405-45AE-9B8F-716387B4760E}"/>
              </a:ext>
            </a:extLst>
          </p:cNvPr>
          <p:cNvSpPr/>
          <p:nvPr userDrawn="1"/>
        </p:nvSpPr>
        <p:spPr bwMode="invGray">
          <a:xfrm>
            <a:off x="-2" y="0"/>
            <a:ext cx="1219200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7E256BF8-2AEF-4ECB-8D5E-2926EB05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Author | Department">
            <a:extLst>
              <a:ext uri="{FF2B5EF4-FFF2-40B4-BE49-F238E27FC236}">
                <a16:creationId xmlns:a16="http://schemas.microsoft.com/office/drawing/2014/main" id="{CA3F32E1-BC1C-475E-99E6-0E8AF47DA2D2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8" name="Copyright">
            <a:extLst>
              <a:ext uri="{FF2B5EF4-FFF2-40B4-BE49-F238E27FC236}">
                <a16:creationId xmlns:a16="http://schemas.microsoft.com/office/drawing/2014/main" id="{39F2375B-D22F-4C21-B117-6F14EB872B3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9" name="Page">
            <a:extLst>
              <a:ext uri="{FF2B5EF4-FFF2-40B4-BE49-F238E27FC236}">
                <a16:creationId xmlns:a16="http://schemas.microsoft.com/office/drawing/2014/main" id="{DCCDEAC1-13C2-4322-816D-0489681B6D17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276739E7-354E-4450-8E41-F018556F4A44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193637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7" t="-4" r="1" b="-1"/>
          <a:stretch/>
        </p:blipFill>
        <p:spPr bwMode="invGray">
          <a:xfrm>
            <a:off x="6242050" y="0"/>
            <a:ext cx="5949950" cy="6857571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69754322-9D76-4652-BA00-A16E0E8B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5468935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68800" y="1702800"/>
            <a:ext cx="4845363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bg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bg1"/>
              </a:solidFill>
            </a:endParaRP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1"/>
                </a:solidFill>
              </a:rPr>
              <a:t>‹#›</a:t>
            </a:fld>
            <a:endParaRPr lang="en-US" sz="1000" b="1" noProof="0" dirty="0">
              <a:solidFill>
                <a:schemeClr val="bg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269700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4326" userDrawn="1">
          <p15:clr>
            <a:srgbClr val="009999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invGray">
          <a:xfrm>
            <a:off x="-2" y="1"/>
            <a:ext cx="6099177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bg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4F3C362A-A909-40CB-9FA2-3D717800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098400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4838400" cy="4464050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724799" y="1702800"/>
            <a:ext cx="4989364" cy="4464050"/>
          </a:xfrm>
        </p:spPr>
        <p:txBody>
          <a:bodyPr lIns="0"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bg2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bg2"/>
                </a:solidFill>
              </a:rPr>
              <a:t>Unrestricted © Siemens Energy, 2020</a:t>
            </a:r>
            <a:endParaRPr lang="en-US" sz="1000" b="0" noProof="0" dirty="0">
              <a:solidFill>
                <a:schemeClr val="bg2"/>
              </a:solidFill>
            </a:endParaRP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bg2"/>
                </a:solidFill>
              </a:rPr>
              <a:t>‹#›</a:t>
            </a:fld>
            <a:endParaRPr lang="en-US" sz="1000" b="1" noProof="0" dirty="0">
              <a:solidFill>
                <a:schemeClr val="bg2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306345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4235" userDrawn="1">
          <p15:clr>
            <a:srgbClr val="009999"/>
          </p15:clr>
        </p15:guide>
        <p15:guide id="4" pos="3445" userDrawn="1">
          <p15:clr>
            <a:srgbClr val="009999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9" t="-4" r="1" b="-1"/>
          <a:stretch/>
        </p:blipFill>
        <p:spPr bwMode="invGray">
          <a:xfrm>
            <a:off x="4225925" y="0"/>
            <a:ext cx="7966075" cy="6857571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1DA0C482-E794-471B-86E8-8B4BC6FE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88" y="1702800"/>
            <a:ext cx="6861175" cy="4464050"/>
          </a:xfrm>
        </p:spPr>
        <p:txBody>
          <a:bodyPr lIns="0"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Heather Duane | BV Quality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292000" y="6166800"/>
            <a:ext cx="900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bg1"/>
                </a:solidFill>
              </a:rPr>
              <a:t>2023-07-24</a:t>
            </a:r>
          </a:p>
        </p:txBody>
      </p:sp>
    </p:spTree>
    <p:extLst>
      <p:ext uri="{BB962C8B-B14F-4D97-AF65-F5344CB8AC3E}">
        <p14:creationId xmlns:p14="http://schemas.microsoft.com/office/powerpoint/2010/main" val="355603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2482" userDrawn="1">
          <p15:clr>
            <a:srgbClr val="009999"/>
          </p15:clr>
        </p15:guide>
        <p15:guide id="3" pos="3057" userDrawn="1">
          <p15:clr>
            <a:srgbClr val="009999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DCAA5B86-D6D2-48E1-A718-F4740661587C}"/>
              </a:ext>
            </a:extLst>
          </p:cNvPr>
          <p:cNvSpPr/>
          <p:nvPr userDrawn="1"/>
        </p:nvSpPr>
        <p:spPr bwMode="invGray">
          <a:xfrm>
            <a:off x="-1" y="1"/>
            <a:ext cx="4225926" cy="6857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000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506C2C1-E8E5-4190-B0E4-8D8FC81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925" y="1"/>
            <a:ext cx="7488238" cy="1414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py 1">
            <a:extLst>
              <a:ext uri="{FF2B5EF4-FFF2-40B4-BE49-F238E27FC236}">
                <a16:creationId xmlns:a16="http://schemas.microsoft.com/office/drawing/2014/main" id="{756262E2-8F38-4C0F-A3F9-8F59D3EABB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063" y="1702800"/>
            <a:ext cx="3312000" cy="446405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py 2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52990" y="1702800"/>
            <a:ext cx="6861174" cy="4464050"/>
          </a:xfrm>
        </p:spPr>
        <p:txBody>
          <a:bodyPr lIns="0"/>
          <a:lstStyle>
            <a:lvl1pP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bg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424716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481" userDrawn="1">
          <p15:clr>
            <a:srgbClr val="009999"/>
          </p15:clr>
        </p15:guide>
        <p15:guide id="3" pos="3058" userDrawn="1">
          <p15:clr>
            <a:srgbClr val="009999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ly bleed color area 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">
            <a:extLst>
              <a:ext uri="{FF2B5EF4-FFF2-40B4-BE49-F238E27FC236}">
                <a16:creationId xmlns:a16="http://schemas.microsoft.com/office/drawing/2014/main" id="{1B67C6AD-42CF-4549-839D-23FD1107A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6"/>
          <a:stretch/>
        </p:blipFill>
        <p:spPr bwMode="invGray">
          <a:xfrm>
            <a:off x="0" y="1414463"/>
            <a:ext cx="12191999" cy="5443108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0110D7BC-E7EC-4502-9248-89CD9CF4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py 1">
            <a:extLst>
              <a:ext uri="{FF2B5EF4-FFF2-40B4-BE49-F238E27FC236}">
                <a16:creationId xmlns:a16="http://schemas.microsoft.com/office/drawing/2014/main" id="{0C7A0882-840F-46D5-B681-43C58151C83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7060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Copy 2">
            <a:extLst>
              <a:ext uri="{FF2B5EF4-FFF2-40B4-BE49-F238E27FC236}">
                <a16:creationId xmlns:a16="http://schemas.microsoft.com/office/drawing/2014/main" id="{99496BBF-8C93-419A-9711-E1A45A39C74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70612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Copy 3">
            <a:extLst>
              <a:ext uri="{FF2B5EF4-FFF2-40B4-BE49-F238E27FC236}">
                <a16:creationId xmlns:a16="http://schemas.microsoft.com/office/drawing/2014/main" id="{F4602EF6-A996-4008-A6E7-BC21522010A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14163" y="1702800"/>
            <a:ext cx="3600000" cy="4464050"/>
          </a:xfrm>
        </p:spPr>
        <p:txBody>
          <a:bodyPr/>
          <a:lstStyle>
            <a:lvl1pPr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Author | Department">
            <a:extLst>
              <a:ext uri="{FF2B5EF4-FFF2-40B4-BE49-F238E27FC236}">
                <a16:creationId xmlns:a16="http://schemas.microsoft.com/office/drawing/2014/main" id="{AF33B1C0-2E11-42BC-A97B-DF29BD3B97B8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17" name="Copyright">
            <a:extLst>
              <a:ext uri="{FF2B5EF4-FFF2-40B4-BE49-F238E27FC236}">
                <a16:creationId xmlns:a16="http://schemas.microsoft.com/office/drawing/2014/main" id="{C6BE5120-1513-4265-A6B3-3B42254A34FF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18" name="Page">
            <a:extLst>
              <a:ext uri="{FF2B5EF4-FFF2-40B4-BE49-F238E27FC236}">
                <a16:creationId xmlns:a16="http://schemas.microsoft.com/office/drawing/2014/main" id="{0A81FD87-E05D-463F-95C1-4A49C99D181A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9" name="Date">
            <a:extLst>
              <a:ext uri="{FF2B5EF4-FFF2-40B4-BE49-F238E27FC236}">
                <a16:creationId xmlns:a16="http://schemas.microsoft.com/office/drawing/2014/main" id="{21CEE93F-0590-461F-A26C-B76B7B67C05B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3600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97284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022" userDrawn="1">
          <p15:clr>
            <a:srgbClr val="009999"/>
          </p15:clr>
        </p15:guide>
        <p15:guide id="2" pos="5112" userDrawn="1">
          <p15:clr>
            <a:srgbClr val="009999"/>
          </p15:clr>
        </p15:guide>
        <p15:guide id="4" pos="2753" userDrawn="1">
          <p15:clr>
            <a:srgbClr val="009999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">
            <a:extLst>
              <a:ext uri="{FF2B5EF4-FFF2-40B4-BE49-F238E27FC236}">
                <a16:creationId xmlns:a16="http://schemas.microsoft.com/office/drawing/2014/main" id="{6FE31343-DBA1-4E1C-B310-3652C708D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75" t="21705" r="36127" b="36101"/>
          <a:stretch/>
        </p:blipFill>
        <p:spPr bwMode="invGray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5614986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Copyright">
            <a:extLst>
              <a:ext uri="{FF2B5EF4-FFF2-40B4-BE49-F238E27FC236}">
                <a16:creationId xmlns:a16="http://schemas.microsoft.com/office/drawing/2014/main" id="{D9F34F5F-2345-489B-AB7D-E407430D36F8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9" name="License statement">
            <a:extLst>
              <a:ext uri="{FF2B5EF4-FFF2-40B4-BE49-F238E27FC236}">
                <a16:creationId xmlns:a16="http://schemas.microsoft.com/office/drawing/2014/main" id="{4BDFE179-90A8-4E57-BD6D-D55F6E97F6BE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78ABE4E0-FB97-4BF6-9DC1-70C063009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hlinkClick r:id="rId2"/>
            <a:extLst>
              <a:ext uri="{FF2B5EF4-FFF2-40B4-BE49-F238E27FC236}">
                <a16:creationId xmlns:a16="http://schemas.microsoft.com/office/drawing/2014/main" id="{281FD3DE-3D3F-4936-81A7-AD286FE4E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971" t="33492" r="42185" b="37637"/>
          <a:stretch/>
        </p:blipFill>
        <p:spPr bwMode="invGray">
          <a:xfrm>
            <a:off x="1358" y="1414800"/>
            <a:ext cx="6098400" cy="4752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29A8A3D2-4732-49AB-8FCF-B07043C3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Contact</a:t>
            </a:r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B1D90D2F-1E41-4D9A-A464-3F2D94D500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42049" y="1414800"/>
            <a:ext cx="5472113" cy="4752974"/>
          </a:xfrm>
        </p:spPr>
        <p:txBody>
          <a:bodyPr lIns="0"/>
          <a:lstStyle>
            <a:lvl1pPr>
              <a:spcBef>
                <a:spcPts val="600"/>
              </a:spcBef>
              <a:defRPr baseline="0"/>
            </a:lvl1pPr>
            <a:lvl2pPr marL="0" indent="0">
              <a:spcBef>
                <a:spcPts val="600"/>
              </a:spcBef>
              <a:buNone/>
              <a:defRPr b="1"/>
            </a:lvl2pPr>
            <a:lvl3pPr marL="180000" indent="-1800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1800"/>
              </a:spcBef>
              <a:buNone/>
              <a:defRPr b="1">
                <a:solidFill>
                  <a:schemeClr val="accent2"/>
                </a:solidFill>
              </a:defRPr>
            </a:lvl4pPr>
            <a:lvl5pPr marL="216000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Contact information</a:t>
            </a:r>
          </a:p>
          <a:p>
            <a:pPr lvl="1"/>
            <a:r>
              <a:rPr lang="en-US" noProof="0" dirty="0"/>
              <a:t>First name Last name</a:t>
            </a:r>
          </a:p>
          <a:p>
            <a:pPr lvl="2"/>
            <a:r>
              <a:rPr lang="en-US" noProof="0" dirty="0"/>
              <a:t>Additional information</a:t>
            </a:r>
          </a:p>
          <a:p>
            <a:pPr lvl="3"/>
            <a:r>
              <a:rPr lang="en-US" noProof="0" dirty="0"/>
              <a:t>Optional URL</a:t>
            </a:r>
          </a:p>
        </p:txBody>
      </p:sp>
      <p:sp>
        <p:nvSpPr>
          <p:cNvPr id="10" name="License statement">
            <a:extLst>
              <a:ext uri="{FF2B5EF4-FFF2-40B4-BE49-F238E27FC236}">
                <a16:creationId xmlns:a16="http://schemas.microsoft.com/office/drawing/2014/main" id="{7A9560F1-3DB3-46C0-AE0C-BFB3B1558722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D4FB85B-6B00-4CB9-9A3F-0DA4223A52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 bwMode="black">
          <a:xfrm>
            <a:off x="10274163" y="468926"/>
            <a:ext cx="1439999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color f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>
            <a:extLst>
              <a:ext uri="{FF2B5EF4-FFF2-40B4-BE49-F238E27FC236}">
                <a16:creationId xmlns:a16="http://schemas.microsoft.com/office/drawing/2014/main" id="{FA11A8A9-D061-4109-B5C4-C3047D9ED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invGray">
          <a:xfrm>
            <a:off x="0" y="428"/>
            <a:ext cx="12191999" cy="6857143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3" y="1414800"/>
            <a:ext cx="8207375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27064" y="4528800"/>
            <a:ext cx="8207374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15" name="Copyright">
            <a:extLst>
              <a:ext uri="{FF2B5EF4-FFF2-40B4-BE49-F238E27FC236}">
                <a16:creationId xmlns:a16="http://schemas.microsoft.com/office/drawing/2014/main" id="{43B07ABE-0FDD-4360-94CB-BE49F6F0B457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8" name="License statement">
            <a:extLst>
              <a:ext uri="{FF2B5EF4-FFF2-40B4-BE49-F238E27FC236}">
                <a16:creationId xmlns:a16="http://schemas.microsoft.com/office/drawing/2014/main" id="{C0045C3A-1F21-44D0-8D93-8AC33A04C18C}"/>
              </a:ext>
            </a:extLst>
          </p:cNvPr>
          <p:cNvSpPr txBox="1"/>
          <p:nvPr userDrawn="1"/>
        </p:nvSpPr>
        <p:spPr>
          <a:xfrm>
            <a:off x="627063" y="6526800"/>
            <a:ext cx="5468936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76785D-9D19-41C9-8176-187EE5D79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">
            <a:extLst>
              <a:ext uri="{FF2B5EF4-FFF2-40B4-BE49-F238E27FC236}">
                <a16:creationId xmlns:a16="http://schemas.microsoft.com/office/drawing/2014/main" id="{B5D6BABE-C707-41BC-BD10-0E77470B44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322" t="21730" r="39007" b="36603"/>
          <a:stretch/>
        </p:blipFill>
        <p:spPr bwMode="invGray">
          <a:xfrm>
            <a:off x="1361" y="421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Heather Duane | BV Quality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0108D4AB-9688-41D1-B0EE-85800E673924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2023-07-24</a:t>
            </a:r>
          </a:p>
        </p:txBody>
      </p:sp>
      <p:sp>
        <p:nvSpPr>
          <p:cNvPr id="11" name="License statement">
            <a:extLst>
              <a:ext uri="{FF2B5EF4-FFF2-40B4-BE49-F238E27FC236}">
                <a16:creationId xmlns:a16="http://schemas.microsoft.com/office/drawing/2014/main" id="{212F44C2-86F0-4F8F-80A6-4ED7F591836A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1DC56BA1-A850-4AE0-A568-3D4B1B244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048807C0-F913-457F-BC6F-5FF8BB950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45" t="23917" r="40484" b="34416"/>
          <a:stretch/>
        </p:blipFill>
        <p:spPr bwMode="invGray">
          <a:xfrm>
            <a:off x="0" y="636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Heather Duane | BV Quality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1DE39B38-513C-4C4B-9F03-FC4B2D200743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2023-07-24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B1801D01-5487-4711-ADA6-1F6955CFB9B8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8DBB9C8C-1FFC-4C10-8923-5BB14464CD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1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">
            <a:extLst>
              <a:ext uri="{FF2B5EF4-FFF2-40B4-BE49-F238E27FC236}">
                <a16:creationId xmlns:a16="http://schemas.microsoft.com/office/drawing/2014/main" id="{53CB57DE-2231-4FB5-89CE-5E957E5B7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183" t="26979" r="38146" b="31354"/>
          <a:stretch/>
        </p:blipFill>
        <p:spPr bwMode="invGray">
          <a:xfrm>
            <a:off x="1358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Heather Duane | BV Quality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DB1A54EC-A3D1-455B-9B10-BD6E66386C62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2023-07-24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856ED8E8-9807-4F50-A174-877DAAC140D0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56610667-D1F1-4DB1-8951-934EF4B90C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59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pictur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">
            <a:extLst>
              <a:ext uri="{FF2B5EF4-FFF2-40B4-BE49-F238E27FC236}">
                <a16:creationId xmlns:a16="http://schemas.microsoft.com/office/drawing/2014/main" id="{CDC7F29D-098B-44AE-92AB-834812CDD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75" t="21705" r="36127" b="36101"/>
          <a:stretch/>
        </p:blipFill>
        <p:spPr bwMode="invGray">
          <a:xfrm>
            <a:off x="0" y="424"/>
            <a:ext cx="12193200" cy="6858000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4D270123-9201-40C9-8724-1647E9A0C8F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27062" y="1414800"/>
            <a:ext cx="5614988" cy="3114000"/>
          </a:xfrm>
        </p:spPr>
        <p:txBody>
          <a:bodyPr lIns="0" tIns="0" bIns="0" anchor="b"/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Chapter divider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6800291B-8951-48A6-AA08-05DDABDCE8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064" y="4528800"/>
            <a:ext cx="5616000" cy="899252"/>
          </a:xfrm>
        </p:spPr>
        <p:txBody>
          <a:bodyPr lIns="0" tIns="108000" anchor="t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of presentation,</a:t>
            </a:r>
            <a:br>
              <a:rPr lang="en-US" dirty="0"/>
            </a:br>
            <a:r>
              <a:rPr lang="en-US" dirty="0"/>
              <a:t>English, Month 2020</a:t>
            </a:r>
          </a:p>
        </p:txBody>
      </p:sp>
      <p:sp>
        <p:nvSpPr>
          <p:cNvPr id="20" name="Author | Department">
            <a:extLst>
              <a:ext uri="{FF2B5EF4-FFF2-40B4-BE49-F238E27FC236}">
                <a16:creationId xmlns:a16="http://schemas.microsoft.com/office/drawing/2014/main" id="{B5C9B423-8001-4689-BDBF-2B86ECB92366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>
                <a:solidFill>
                  <a:schemeClr val="tx1"/>
                </a:solidFill>
              </a:rPr>
              <a:t>Author | Department</a:t>
            </a:r>
          </a:p>
        </p:txBody>
      </p:sp>
      <p:sp>
        <p:nvSpPr>
          <p:cNvPr id="21" name="Copyright">
            <a:extLst>
              <a:ext uri="{FF2B5EF4-FFF2-40B4-BE49-F238E27FC236}">
                <a16:creationId xmlns:a16="http://schemas.microsoft.com/office/drawing/2014/main" id="{71CD5254-1CE6-48F0-ABFF-AA178A1005BA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>
                <a:solidFill>
                  <a:schemeClr val="tx1"/>
                </a:solidFill>
              </a:rPr>
              <a:t>Unrestricted © Siemens Energy, 2020</a:t>
            </a:r>
            <a:endParaRPr lang="en-US" sz="1000" b="0" noProof="0" dirty="0">
              <a:solidFill>
                <a:schemeClr val="tx1"/>
              </a:solidFill>
            </a:endParaRPr>
          </a:p>
        </p:txBody>
      </p:sp>
      <p:sp>
        <p:nvSpPr>
          <p:cNvPr id="22" name="Page">
            <a:extLst>
              <a:ext uri="{FF2B5EF4-FFF2-40B4-BE49-F238E27FC236}">
                <a16:creationId xmlns:a16="http://schemas.microsoft.com/office/drawing/2014/main" id="{C287CBD3-96E7-4B61-B6DD-46430F096AD8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>
                <a:solidFill>
                  <a:schemeClr val="tx1"/>
                </a:solidFill>
              </a:rPr>
              <a:t>‹#›</a:t>
            </a:fld>
            <a:endParaRPr lang="en-US" sz="1000" b="1" noProof="0" dirty="0">
              <a:solidFill>
                <a:schemeClr val="tx1"/>
              </a:solidFill>
            </a:endParaRPr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6087BB6B-DC15-4BC4-A21C-1782CB4DA419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tx1"/>
                </a:solidFill>
              </a:rPr>
              <a:t>YYYY-MM-DD</a:t>
            </a:r>
          </a:p>
        </p:txBody>
      </p:sp>
      <p:sp>
        <p:nvSpPr>
          <p:cNvPr id="15" name="License statement">
            <a:extLst>
              <a:ext uri="{FF2B5EF4-FFF2-40B4-BE49-F238E27FC236}">
                <a16:creationId xmlns:a16="http://schemas.microsoft.com/office/drawing/2014/main" id="{E9F4ECED-AAEC-41AE-AE05-A9B81D388383}"/>
              </a:ext>
            </a:extLst>
          </p:cNvPr>
          <p:cNvSpPr txBox="1"/>
          <p:nvPr userDrawn="1"/>
        </p:nvSpPr>
        <p:spPr>
          <a:xfrm>
            <a:off x="1692000" y="6526800"/>
            <a:ext cx="4402800" cy="331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en-US" sz="1000" b="0" noProof="0" dirty="0">
                <a:solidFill>
                  <a:schemeClr val="accent6"/>
                </a:solidFill>
              </a:rPr>
              <a:t>Siemens Energy is a registered trademark licensed by Siemens AG.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F208A3C6-5ED3-47CD-95C4-12C8971DEF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 bwMode="black">
          <a:xfrm>
            <a:off x="10274163" y="468926"/>
            <a:ext cx="1440000" cy="4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02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F6C5D22-2D05-436C-B3FF-684C0326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9659938" cy="1414800"/>
          </a:xfrm>
          <a:prstGeom prst="rect">
            <a:avLst/>
          </a:prstGeom>
        </p:spPr>
        <p:txBody>
          <a:bodyPr vert="horz" lIns="626400" tIns="37800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py">
            <a:extLst>
              <a:ext uri="{FF2B5EF4-FFF2-40B4-BE49-F238E27FC236}">
                <a16:creationId xmlns:a16="http://schemas.microsoft.com/office/drawing/2014/main" id="{93E46A9A-BF3F-41A6-ABFA-1F80C067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063" y="1414800"/>
            <a:ext cx="8207375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Author | Department">
            <a:extLst>
              <a:ext uri="{FF2B5EF4-FFF2-40B4-BE49-F238E27FC236}">
                <a16:creationId xmlns:a16="http://schemas.microsoft.com/office/drawing/2014/main" id="{47D1BF6C-5F09-4F64-A9AC-A5B1F1AC9DC5}"/>
              </a:ext>
            </a:extLst>
          </p:cNvPr>
          <p:cNvSpPr txBox="1"/>
          <p:nvPr userDrawn="1"/>
        </p:nvSpPr>
        <p:spPr>
          <a:xfrm>
            <a:off x="6242050" y="6166800"/>
            <a:ext cx="5949950" cy="360000"/>
          </a:xfrm>
          <a:prstGeom prst="rect">
            <a:avLst/>
          </a:prstGeom>
          <a:noFill/>
        </p:spPr>
        <p:txBody>
          <a:bodyPr wrap="square" lIns="0" tIns="0" rIns="835200" bIns="36000" rtlCol="0" anchor="b">
            <a:noAutofit/>
          </a:bodyPr>
          <a:lstStyle/>
          <a:p>
            <a:pPr algn="r"/>
            <a:r>
              <a:rPr lang="en-US" sz="1000" b="0" noProof="0" dirty="0"/>
              <a:t>Heather Duane | BV Quality</a:t>
            </a:r>
          </a:p>
        </p:txBody>
      </p:sp>
      <p:sp>
        <p:nvSpPr>
          <p:cNvPr id="14" name="Copyright">
            <a:extLst>
              <a:ext uri="{FF2B5EF4-FFF2-40B4-BE49-F238E27FC236}">
                <a16:creationId xmlns:a16="http://schemas.microsoft.com/office/drawing/2014/main" id="{C256CC5F-2E32-487E-8F3C-5F626C2236B3}"/>
              </a:ext>
            </a:extLst>
          </p:cNvPr>
          <p:cNvSpPr txBox="1"/>
          <p:nvPr userDrawn="1"/>
        </p:nvSpPr>
        <p:spPr>
          <a:xfrm>
            <a:off x="6242050" y="6526800"/>
            <a:ext cx="5949950" cy="331200"/>
          </a:xfrm>
          <a:prstGeom prst="rect">
            <a:avLst/>
          </a:prstGeom>
          <a:noFill/>
        </p:spPr>
        <p:txBody>
          <a:bodyPr wrap="square" lIns="626400" tIns="0" rIns="482400" bIns="0" rtlCol="0" anchor="t">
            <a:noAutofit/>
          </a:bodyPr>
          <a:lstStyle/>
          <a:p>
            <a:pPr algn="r"/>
            <a:r>
              <a:rPr lang="en-US" sz="1000" b="0" noProof="0" dirty="0"/>
              <a:t>Unrestricted © Siemens Energy, 2020</a:t>
            </a:r>
          </a:p>
        </p:txBody>
      </p:sp>
      <p:sp>
        <p:nvSpPr>
          <p:cNvPr id="16" name="Page">
            <a:extLst>
              <a:ext uri="{FF2B5EF4-FFF2-40B4-BE49-F238E27FC236}">
                <a16:creationId xmlns:a16="http://schemas.microsoft.com/office/drawing/2014/main" id="{ADCE6DE1-D72A-4960-AD36-50AAB9FC6372}"/>
              </a:ext>
            </a:extLst>
          </p:cNvPr>
          <p:cNvSpPr txBox="1"/>
          <p:nvPr userDrawn="1"/>
        </p:nvSpPr>
        <p:spPr>
          <a:xfrm>
            <a:off x="11364000" y="6166800"/>
            <a:ext cx="828000" cy="360000"/>
          </a:xfrm>
          <a:prstGeom prst="rect">
            <a:avLst/>
          </a:prstGeom>
          <a:noFill/>
        </p:spPr>
        <p:txBody>
          <a:bodyPr wrap="square" lIns="0" tIns="0" rIns="482400" bIns="36000" rtlCol="0" anchor="b">
            <a:noAutofit/>
          </a:bodyPr>
          <a:lstStyle/>
          <a:p>
            <a:pPr algn="r"/>
            <a:fld id="{6F7EFBA6-8CEB-40F4-B709-F27F7004ACFC}" type="slidenum">
              <a:rPr lang="en-US" sz="1000" b="1" noProof="0" smtClean="0"/>
              <a:t>‹#›</a:t>
            </a:fld>
            <a:endParaRPr lang="en-US" sz="1000" b="1" noProof="0" dirty="0"/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00B4D258-65B1-4091-875A-AE678469BF41}"/>
              </a:ext>
            </a:extLst>
          </p:cNvPr>
          <p:cNvSpPr txBox="1"/>
          <p:nvPr userDrawn="1"/>
        </p:nvSpPr>
        <p:spPr>
          <a:xfrm>
            <a:off x="-1" y="6526800"/>
            <a:ext cx="1692000" cy="331200"/>
          </a:xfrm>
          <a:prstGeom prst="rect">
            <a:avLst/>
          </a:prstGeom>
          <a:noFill/>
        </p:spPr>
        <p:txBody>
          <a:bodyPr wrap="square" lIns="626400" tIns="0" rIns="0" bIns="0" rtlCol="0" anchor="t">
            <a:noAutofit/>
          </a:bodyPr>
          <a:lstStyle/>
          <a:p>
            <a:pPr algn="l"/>
            <a:r>
              <a:rPr lang="en-US" sz="1000" b="0" noProof="0" dirty="0"/>
              <a:t>2023-07-24</a:t>
            </a:r>
          </a:p>
        </p:txBody>
      </p:sp>
    </p:spTree>
    <p:extLst>
      <p:ext uri="{BB962C8B-B14F-4D97-AF65-F5344CB8AC3E}">
        <p14:creationId xmlns:p14="http://schemas.microsoft.com/office/powerpoint/2010/main" val="263697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4" r:id="rId2"/>
    <p:sldLayoutId id="2147483686" r:id="rId3"/>
    <p:sldLayoutId id="2147483687" r:id="rId4"/>
    <p:sldLayoutId id="2147483649" r:id="rId5"/>
    <p:sldLayoutId id="2147483661" r:id="rId6"/>
    <p:sldLayoutId id="2147483689" r:id="rId7"/>
    <p:sldLayoutId id="2147483691" r:id="rId8"/>
    <p:sldLayoutId id="2147483692" r:id="rId9"/>
    <p:sldLayoutId id="2147483662" r:id="rId10"/>
    <p:sldLayoutId id="2147483681" r:id="rId11"/>
    <p:sldLayoutId id="2147483682" r:id="rId12"/>
    <p:sldLayoutId id="2147483663" r:id="rId13"/>
    <p:sldLayoutId id="2147483664" r:id="rId14"/>
    <p:sldLayoutId id="214748368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88" r:id="rId21"/>
    <p:sldLayoutId id="2147483650" r:id="rId22"/>
    <p:sldLayoutId id="2147483671" r:id="rId23"/>
    <p:sldLayoutId id="2147483700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0" r:id="rId32"/>
    <p:sldLayoutId id="2147483701" r:id="rId33"/>
    <p:sldLayoutId id="2147483680" r:id="rId34"/>
    <p:sldLayoutId id="2147483698" r:id="rId35"/>
    <p:sldLayoutId id="2147483699" r:id="rId36"/>
    <p:sldLayoutId id="2147483696" r:id="rId37"/>
    <p:sldLayoutId id="2147483697" r:id="rId38"/>
    <p:sldLayoutId id="2147483693" r:id="rId39"/>
    <p:sldLayoutId id="2147483679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" userDrawn="1">
          <p15:clr>
            <a:srgbClr val="009999"/>
          </p15:clr>
        </p15:guide>
        <p15:guide id="2" pos="2662">
          <p15:clr>
            <a:srgbClr val="009999"/>
          </p15:clr>
        </p15:guide>
        <p15:guide id="3" pos="3842">
          <p15:clr>
            <a:srgbClr val="009999"/>
          </p15:clr>
        </p15:guide>
        <p15:guide id="4" pos="3932">
          <p15:clr>
            <a:srgbClr val="009999"/>
          </p15:clr>
        </p15:guide>
        <p15:guide id="5" pos="5565">
          <p15:clr>
            <a:srgbClr val="009999"/>
          </p15:clr>
        </p15:guide>
        <p15:guide id="6" pos="6087">
          <p15:clr>
            <a:srgbClr val="009999"/>
          </p15:clr>
        </p15:guide>
        <p15:guide id="7" pos="7379">
          <p15:clr>
            <a:srgbClr val="009999"/>
          </p15:clr>
        </p15:guide>
        <p15:guide id="9" orient="horz" pos="891">
          <p15:clr>
            <a:srgbClr val="009999"/>
          </p15:clr>
        </p15:guide>
        <p15:guide id="10" orient="horz" pos="1073">
          <p15:clr>
            <a:srgbClr val="009999"/>
          </p15:clr>
        </p15:guide>
        <p15:guide id="11" orient="horz" pos="2343">
          <p15:clr>
            <a:srgbClr val="009999"/>
          </p15:clr>
        </p15:guide>
        <p15:guide id="12" orient="horz" pos="2433">
          <p15:clr>
            <a:srgbClr val="009999"/>
          </p15:clr>
        </p15:guide>
        <p15:guide id="13" orient="horz" pos="3703">
          <p15:clr>
            <a:srgbClr val="009999"/>
          </p15:clr>
        </p15:guide>
        <p15:guide id="14" orient="horz" pos="3885">
          <p15:clr>
            <a:srgbClr val="009999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038E72CC-385E-4BD8-8999-AEE4C70B8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Global </a:t>
            </a:r>
            <a:r>
              <a:rPr lang="en-US" dirty="0"/>
              <a:t>PPQ Status Summary</a:t>
            </a:r>
            <a:endParaRPr lang="en-US" noProof="0" dirty="0"/>
          </a:p>
        </p:txBody>
      </p:sp>
      <p:sp>
        <p:nvSpPr>
          <p:cNvPr id="5" name="Subhead">
            <a:extLst>
              <a:ext uri="{FF2B5EF4-FFF2-40B4-BE49-F238E27FC236}">
                <a16:creationId xmlns:a16="http://schemas.microsoft.com/office/drawing/2014/main" id="{75C10A5A-A3FB-41E8-BF5A-C06EBABD4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6,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027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65D9A-B4E2-BCC7-60B5-1517116E4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125" y="309900"/>
            <a:ext cx="2887662" cy="966450"/>
          </a:xfrm>
        </p:spPr>
        <p:txBody>
          <a:bodyPr/>
          <a:lstStyle/>
          <a:p>
            <a:r>
              <a:rPr lang="en-US" sz="4800" dirty="0"/>
              <a:t>Overview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9F8BE-D226-E7FC-8158-397FC0AC8ECE}"/>
              </a:ext>
            </a:extLst>
          </p:cNvPr>
          <p:cNvSpPr txBox="1"/>
          <p:nvPr/>
        </p:nvSpPr>
        <p:spPr>
          <a:xfrm>
            <a:off x="619125" y="1543050"/>
            <a:ext cx="10729060" cy="4038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Showing the overall “health” of Orlando and Berlin casting and post-casting PPQs by summarizing them by status.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Suppliers overall PPQ status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Overall goal of having qualified PPQs that are unconditionally released and minimizing expired PPQs.</a:t>
            </a:r>
          </a:p>
        </p:txBody>
      </p:sp>
    </p:spTree>
    <p:extLst>
      <p:ext uri="{BB962C8B-B14F-4D97-AF65-F5344CB8AC3E}">
        <p14:creationId xmlns:p14="http://schemas.microsoft.com/office/powerpoint/2010/main" val="414747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B23D79-2944-5FF8-B7BF-F62F8A4B73FA}"/>
              </a:ext>
            </a:extLst>
          </p:cNvPr>
          <p:cNvSpPr txBox="1"/>
          <p:nvPr/>
        </p:nvSpPr>
        <p:spPr>
          <a:xfrm>
            <a:off x="471605" y="4224759"/>
            <a:ext cx="6028948" cy="19475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Casting: Conditional + Expired: 210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Post-Casting: Conditional + Expired: 410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Conditional release expired are from plant 1200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28C3AB-6BF5-F62D-1DA5-7284E2108B74}"/>
              </a:ext>
            </a:extLst>
          </p:cNvPr>
          <p:cNvSpPr txBox="1">
            <a:spLocks/>
          </p:cNvSpPr>
          <p:nvPr/>
        </p:nvSpPr>
        <p:spPr>
          <a:xfrm>
            <a:off x="1" y="130067"/>
            <a:ext cx="12191999" cy="78530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Total PPQ Status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D2C118-380A-E83F-7B8A-DDAFF58D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605" y="206927"/>
            <a:ext cx="1726445" cy="7596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C03CF-A277-102E-D6E3-C57B9CFBF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84" y="1060354"/>
            <a:ext cx="5448300" cy="3019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EB79FA-24B1-C1AC-3C0F-FD5ED0A34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44" y="1019282"/>
            <a:ext cx="4572916" cy="26604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F43EC8-E0E7-4997-17AE-0EECFC8EF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944" y="3838576"/>
            <a:ext cx="4571451" cy="27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85CF-D808-4490-8299-73BC58CF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14800"/>
          </a:xfrm>
        </p:spPr>
        <p:txBody>
          <a:bodyPr/>
          <a:lstStyle/>
          <a:p>
            <a:r>
              <a:rPr lang="en-US" dirty="0"/>
              <a:t>Post-Casting: Conventional Machining Open PPQ Status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6DE93F-71A3-50A0-1319-FA21C8C9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79000" b="-41607"/>
          <a:stretch>
            <a:fillRect/>
          </a:stretch>
        </p:blipFill>
        <p:spPr>
          <a:xfrm>
            <a:off x="-1" y="997499"/>
            <a:ext cx="12191999" cy="624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B389F0-5FEE-6CB4-650B-D8E360F02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40" y="1131772"/>
            <a:ext cx="8328932" cy="5606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6B1B3-8364-C04E-C8E2-0C77E2DEAB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26" r="64616"/>
          <a:stretch>
            <a:fillRect/>
          </a:stretch>
        </p:blipFill>
        <p:spPr>
          <a:xfrm>
            <a:off x="8707210" y="1053535"/>
            <a:ext cx="1166133" cy="56956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E99CB4-DDC7-96E7-F478-181CC5EA5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713" y="1309735"/>
            <a:ext cx="2000250" cy="11239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9984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BB320-6326-69A6-E453-082430EF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F39A-AE15-7CCE-E876-7D81CA47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14800"/>
          </a:xfrm>
        </p:spPr>
        <p:txBody>
          <a:bodyPr/>
          <a:lstStyle/>
          <a:p>
            <a:r>
              <a:rPr lang="en-US" dirty="0"/>
              <a:t>Post-Casting: Coating Open PPQ Status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B33FA1-2A5E-1E5E-C87E-8D323BF036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79000" b="-41607"/>
          <a:stretch>
            <a:fillRect/>
          </a:stretch>
        </p:blipFill>
        <p:spPr>
          <a:xfrm>
            <a:off x="9590314" y="6234545"/>
            <a:ext cx="2601686" cy="640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1AB815-3C26-AAE2-F000-49B90F0E65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5733"/>
          <a:stretch>
            <a:fillRect/>
          </a:stretch>
        </p:blipFill>
        <p:spPr>
          <a:xfrm>
            <a:off x="8291513" y="1695750"/>
            <a:ext cx="1298801" cy="22674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0112DF-C398-5A4F-2E3F-C40213090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85" y="1684864"/>
            <a:ext cx="7838919" cy="34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3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13F74-D78D-D4FC-7399-AFF7F335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97E8-1A05-B845-D99F-12181F4F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14800"/>
          </a:xfrm>
        </p:spPr>
        <p:txBody>
          <a:bodyPr/>
          <a:lstStyle/>
          <a:p>
            <a:r>
              <a:rPr lang="en-US" dirty="0"/>
              <a:t>Post-Casting: Detail / Assembly Open PPQ Status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2065FA-C5B3-A862-D8AC-96A002A85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79000" b="-41607"/>
          <a:stretch>
            <a:fillRect/>
          </a:stretch>
        </p:blipFill>
        <p:spPr>
          <a:xfrm>
            <a:off x="-1" y="997499"/>
            <a:ext cx="12191999" cy="624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4960D5-0EDA-BA85-5C43-28589816E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314" y="4224250"/>
            <a:ext cx="2368942" cy="13311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86092-2F42-F725-A9AC-C5DA94A81A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" r="79000" b="-41607"/>
          <a:stretch>
            <a:fillRect/>
          </a:stretch>
        </p:blipFill>
        <p:spPr>
          <a:xfrm>
            <a:off x="9590314" y="6359980"/>
            <a:ext cx="2601686" cy="4980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13F4A2-2DF1-E4FA-344A-D49F32B2E1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7800"/>
          <a:stretch>
            <a:fillRect/>
          </a:stretch>
        </p:blipFill>
        <p:spPr>
          <a:xfrm>
            <a:off x="8013735" y="1805072"/>
            <a:ext cx="1271780" cy="2127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A3DADD-F5EA-F3CF-4033-687EEC130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04" y="1805072"/>
            <a:ext cx="7320869" cy="375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6D4BA40A-0C80-4482-9685-F8D3E5D6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021" y="144923"/>
            <a:ext cx="9659938" cy="1414800"/>
          </a:xfrm>
        </p:spPr>
        <p:txBody>
          <a:bodyPr/>
          <a:lstStyle/>
          <a:p>
            <a:r>
              <a:rPr lang="en-US" sz="3600" dirty="0"/>
              <a:t>Actions / Goals</a:t>
            </a:r>
            <a:endParaRPr lang="en-US" sz="3600" noProof="0" dirty="0"/>
          </a:p>
        </p:txBody>
      </p:sp>
      <p:sp>
        <p:nvSpPr>
          <p:cNvPr id="5" name="Copy">
            <a:extLst>
              <a:ext uri="{FF2B5EF4-FFF2-40B4-BE49-F238E27FC236}">
                <a16:creationId xmlns:a16="http://schemas.microsoft.com/office/drawing/2014/main" id="{153C642A-3482-4493-B6B7-8337CFE8F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56" y="1147977"/>
            <a:ext cx="11088688" cy="5120964"/>
          </a:xfrm>
        </p:spPr>
        <p:txBody>
          <a:bodyPr/>
          <a:lstStyle/>
          <a:p>
            <a:r>
              <a:rPr lang="en-US" sz="2400" b="1" noProof="0" dirty="0"/>
              <a:t>Actions: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Send monthly PPQ Status update with information tracking progress made.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Check for PPQs that could be unconditionally released or may be close to being unconditionally released.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Send list of PPQs about to expire before the end of the month.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Tracking some parts from our team leads that are STG5 (50 Hz) frames, from plant 1200.</a:t>
            </a:r>
          </a:p>
          <a:p>
            <a:endParaRPr lang="en-US" sz="2400" dirty="0"/>
          </a:p>
          <a:p>
            <a:r>
              <a:rPr lang="en-US" sz="2400" b="1" dirty="0"/>
              <a:t>Goals: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Go back to having the trend of a high quantity of PPQs being closed.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Have no PPQs with the status conditional approval expired.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6503269"/>
      </p:ext>
    </p:extLst>
  </p:cSld>
  <p:clrMapOvr>
    <a:masterClrMapping/>
  </p:clrMapOvr>
</p:sld>
</file>

<file path=ppt/theme/theme1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4D217A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0" tIns="0" rIns="0" bIns="0" rtlCol="0" anchor="ctr"/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gradFill>
            <a:gsLst>
              <a:gs pos="0">
                <a:schemeClr val="tx1"/>
              </a:gs>
              <a:gs pos="100000">
                <a:schemeClr val="tx1">
                  <a:alpha val="5000"/>
                </a:schemeClr>
              </a:gs>
            </a:gsLst>
            <a:lin ang="0" scaled="0"/>
          </a:gra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SE Brown 1">
      <a:srgbClr val="CFC0BE"/>
    </a:custClr>
    <a:custClr name="SE Brown 3">
      <a:srgbClr val="8F7C7A"/>
    </a:custClr>
    <a:custClr name="SE Gray 1">
      <a:srgbClr val="D7E4EE"/>
    </a:custClr>
    <a:custClr name="SE Gray 3">
      <a:srgbClr val="96B0C0"/>
    </a:custClr>
    <a:custClr name="SE Green 1">
      <a:srgbClr val="00FD79"/>
    </a:custClr>
    <a:custClr name="SE Green 3">
      <a:srgbClr val="27B66D"/>
    </a:custClr>
    <a:custClr name="SE Blue 1">
      <a:srgbClr val="6ADDFF"/>
    </a:custClr>
    <a:custClr name="SE Blue 3">
      <a:srgbClr val="0084E1"/>
    </a:custClr>
    <a:custClr name="SE Yellow 1">
      <a:srgbClr val="FFF91F"/>
    </a:custClr>
    <a:custClr name="SE Yellow 3">
      <a:srgbClr val="E2D000"/>
    </a:custClr>
    <a:custClr name="SE Brown 2">
      <a:srgbClr val="AF9E9C"/>
    </a:custClr>
    <a:custClr name="SE Brown 4">
      <a:srgbClr val="7D6766"/>
    </a:custClr>
    <a:custClr name="SE Gray 2">
      <a:srgbClr val="B8CEDB"/>
    </a:custClr>
    <a:custClr name="SE Gray 4">
      <a:srgbClr val="7B919D"/>
    </a:custClr>
    <a:custClr name="SE Green 2">
      <a:srgbClr val="14DA79"/>
    </a:custClr>
    <a:custClr name="SE Green 4">
      <a:srgbClr val="009B55"/>
    </a:custClr>
    <a:custClr name="SE Blue 2">
      <a:srgbClr val="21C0FF"/>
    </a:custClr>
    <a:custClr name="SE Blue 4">
      <a:srgbClr val="0057C6"/>
    </a:custClr>
    <a:custClr name="SE Yellow 2">
      <a:srgbClr val="F6E600"/>
    </a:custClr>
    <a:custClr name="SE Yellow 4">
      <a:srgbClr val="C6AE00"/>
    </a:custClr>
  </a:custClrLst>
  <a:extLst>
    <a:ext uri="{05A4C25C-085E-4340-85A3-A5531E510DB2}">
      <thm15:themeFamily xmlns:thm15="http://schemas.microsoft.com/office/thememl/2012/main" name="SE_PPT-Template.pptx" id="{023A37F2-AF87-4822-B4D0-64FAE8ABED5E}" vid="{9F6375CC-19C6-408F-A8EE-C21CBC27B287}"/>
    </a:ext>
  </a:extLst>
</a:theme>
</file>

<file path=ppt/theme/theme2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8A00E5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emens Energy">
  <a:themeElements>
    <a:clrScheme name="Siemens Energy">
      <a:dk1>
        <a:srgbClr val="1B1534"/>
      </a:dk1>
      <a:lt1>
        <a:sysClr val="window" lastClr="FFFFFF"/>
      </a:lt1>
      <a:dk2>
        <a:srgbClr val="1B1534"/>
      </a:dk2>
      <a:lt2>
        <a:srgbClr val="D7E4EE"/>
      </a:lt2>
      <a:accent1>
        <a:srgbClr val="D7E4EE"/>
      </a:accent1>
      <a:accent2>
        <a:srgbClr val="4D217A"/>
      </a:accent2>
      <a:accent3>
        <a:srgbClr val="8A00E5"/>
      </a:accent3>
      <a:accent4>
        <a:srgbClr val="009999"/>
      </a:accent4>
      <a:accent5>
        <a:srgbClr val="F6E600"/>
      </a:accent5>
      <a:accent6>
        <a:srgbClr val="7B919D"/>
      </a:accent6>
      <a:hlink>
        <a:srgbClr val="8A00E5"/>
      </a:hlink>
      <a:folHlink>
        <a:srgbClr val="7B919D"/>
      </a:folHlink>
    </a:clrScheme>
    <a:fontScheme name="Siemens Energ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SE_PPT-Template</Template>
  <TotalTime>168560</TotalTime>
  <Words>223</Words>
  <Application>Microsoft Office PowerPoint</Application>
  <PresentationFormat>Widescreen</PresentationFormat>
  <Paragraphs>34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Siemens Energy</vt:lpstr>
      <vt:lpstr>Global PPQ Status Summary</vt:lpstr>
      <vt:lpstr>Overview </vt:lpstr>
      <vt:lpstr>PowerPoint Presentation</vt:lpstr>
      <vt:lpstr>Post-Casting: Conventional Machining Open PPQ Status</vt:lpstr>
      <vt:lpstr>Post-Casting: Coating Open PPQ Status</vt:lpstr>
      <vt:lpstr>Post-Casting: Detail / Assembly Open PPQ Status</vt:lpstr>
      <vt:lpstr>Actions / Goals</vt:lpstr>
    </vt:vector>
  </TitlesOfParts>
  <Company>Siemens Gas and Power</Company>
  <LinksUpToDate>false</LinksUpToDate>
  <SharedDoc>false</SharedDoc>
  <HyperlinkBase>www.siemens-energy.com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chart Arial Bold 44 pt</dc:title>
  <dc:creator>Olinger, Derek (SE G LRE BV ORL SMT)</dc:creator>
  <cp:keywords>C_Unrestricted</cp:keywords>
  <dc:description>July 2020
Version 1.1.1</dc:description>
  <cp:lastModifiedBy>Collingwood, Natalya</cp:lastModifiedBy>
  <cp:revision>15</cp:revision>
  <cp:lastPrinted>2020-03-11T17:11:35Z</cp:lastPrinted>
  <dcterms:created xsi:type="dcterms:W3CDTF">2020-07-25T20:51:53Z</dcterms:created>
  <dcterms:modified xsi:type="dcterms:W3CDTF">2026-01-09T03:07:37Z</dcterms:modified>
  <cp:contentStatus>Template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Confidentiality">
    <vt:lpwstr>Unrestricted</vt:lpwstr>
  </property>
  <property fmtid="{D5CDD505-2E9C-101B-9397-08002B2CF9AE}" pid="3" name="Document_Confidentiality">
    <vt:lpwstr>Unrestricted</vt:lpwstr>
  </property>
  <property fmtid="{D5CDD505-2E9C-101B-9397-08002B2CF9AE}" pid="4" name="sodocoClasLang">
    <vt:lpwstr>Unrestricted</vt:lpwstr>
  </property>
  <property fmtid="{D5CDD505-2E9C-101B-9397-08002B2CF9AE}" pid="5" name="sodocoClasLangId">
    <vt:i4>0</vt:i4>
  </property>
  <property fmtid="{D5CDD505-2E9C-101B-9397-08002B2CF9AE}" pid="6" name="sodocoClasId">
    <vt:i4>0</vt:i4>
  </property>
  <property fmtid="{D5CDD505-2E9C-101B-9397-08002B2CF9AE}" pid="7" name="MSIP_Label_36791f77-3d39-4d72-9277-ac879ec799ed_Enabled">
    <vt:lpwstr>true</vt:lpwstr>
  </property>
  <property fmtid="{D5CDD505-2E9C-101B-9397-08002B2CF9AE}" pid="8" name="MSIP_Label_36791f77-3d39-4d72-9277-ac879ec799ed_SetDate">
    <vt:lpwstr>2023-05-23T16:05:16Z</vt:lpwstr>
  </property>
  <property fmtid="{D5CDD505-2E9C-101B-9397-08002B2CF9AE}" pid="9" name="MSIP_Label_36791f77-3d39-4d72-9277-ac879ec799ed_Method">
    <vt:lpwstr>Standard</vt:lpwstr>
  </property>
  <property fmtid="{D5CDD505-2E9C-101B-9397-08002B2CF9AE}" pid="10" name="MSIP_Label_36791f77-3d39-4d72-9277-ac879ec799ed_Name">
    <vt:lpwstr>restricted-default</vt:lpwstr>
  </property>
  <property fmtid="{D5CDD505-2E9C-101B-9397-08002B2CF9AE}" pid="11" name="MSIP_Label_36791f77-3d39-4d72-9277-ac879ec799ed_SiteId">
    <vt:lpwstr>254ba93e-1f6f-48f3-90e6-e2766664b477</vt:lpwstr>
  </property>
  <property fmtid="{D5CDD505-2E9C-101B-9397-08002B2CF9AE}" pid="12" name="MSIP_Label_36791f77-3d39-4d72-9277-ac879ec799ed_ActionId">
    <vt:lpwstr>b97891d1-29e3-4a34-bb45-15579225d0ae</vt:lpwstr>
  </property>
  <property fmtid="{D5CDD505-2E9C-101B-9397-08002B2CF9AE}" pid="13" name="MSIP_Label_36791f77-3d39-4d72-9277-ac879ec799ed_ContentBits">
    <vt:lpwstr>0</vt:lpwstr>
  </property>
</Properties>
</file>